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BCD"/>
    <a:srgbClr val="C47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90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4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7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5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9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60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2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1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5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4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7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7D6B-08D9-4D28-83BE-636CC4F1A8A7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89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pain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16"/>
            <a:ext cx="12192000" cy="686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3014" y="3062513"/>
            <a:ext cx="6398986" cy="17793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</a:t>
            </a:r>
            <a:r>
              <a:rPr lang="ru-RU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</a:t>
            </a:r>
            <a:r>
              <a:rPr lang="uk-UA" b="1" dirty="0" err="1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ліна</a:t>
            </a:r>
            <a:r>
              <a:rPr lang="uk-UA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u="sng" dirty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іспанської мови</a:t>
            </a:r>
            <a:endParaRPr lang="en-US" b="1" u="sng" dirty="0">
              <a:gradFill flip="none" rotWithShape="1">
                <a:gsLst>
                  <a:gs pos="16000">
                    <a:srgbClr val="893BCD"/>
                  </a:gs>
                  <a:gs pos="100000">
                    <a:srgbClr val="C477A5"/>
                  </a:gs>
                </a:gsLst>
                <a:lin ang="270000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70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5840" y="414835"/>
            <a:ext cx="10648406" cy="611296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3300" b="1" u="sng" dirty="0">
                <a:solidFill>
                  <a:srgbClr val="C477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 необхідним історико-лінгвістичним матеріалом, передбаченим відповідною програмою з історії іспанської мови з метою використання отриманих знань у подальшій практичній діяльності.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300" b="1" u="sng" dirty="0">
                <a:solidFill>
                  <a:srgbClr val="C477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3300" b="1" u="sng" dirty="0">
              <a:solidFill>
                <a:srgbClr val="C477A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 smtClean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uk-UA" b="1" dirty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процесу навчання історії іспанської мови на основі діалогу культур, порівняльно-історичного методу вивчення історії мови, інтегрованого підходу, інтерактивних методів, особистісно-зорієнтованого навчання. У цьому зв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язку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застосування таких методів як диспути, конференції, круглі столи, рольові ігри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Пізнавальні</a:t>
            </a:r>
            <a:r>
              <a:rPr lang="uk-UA" b="1" dirty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-краєзнавчих знань студентів про зв’язок історії мови з іншими  лінгвістичними дисциплінами, про поняття статики та динаміки в мові,  про іспанську мову як одну з мов романської групи та класифікацію романських мов і зокрема мов та діалектів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-романської групи.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uk-UA" b="1" dirty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 вмінь студентів сприймати іноземну мову на слух, вилучати необхідну інформацію з прочитаної літератури, висловлювати власні думки в усному та писемному мовленні, а також розвиток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здогадки студентів, вміння самоконтролю.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2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746124"/>
            <a:ext cx="10515600" cy="47656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 іспанської мови передбачає не тільки оволодіння студентами певними знаннями  про найважливіші елементи будови мови в історичному (діахронічному) висвітленні при синхронному розгляді окремих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варіантів, але й спрямування даного процесу на орієнтацію студентів до використання отриманих знань у педагогічній та інших видах їх практичної діяльності, сформувати базу для подальшого самовдосконалення в галузі роботи з іспанської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Аудиторна робота передбачає опрацювання відповідних до програми тем, формування вмінь та навичок студентів щодо порівняльно-історичного аналізу мови та еволюції її фонетичної, граматичної та лексичної системи.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модулів самостійної роботи – сприяти більш повному засвоєнню лінгвокраїнознавчого матеріалу, а також активізації їх творчих здібностей у процесі виконання завдань дослідно-пошукового та творчого характеру.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4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542924"/>
            <a:ext cx="10515600" cy="551497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sz="4000" b="1" u="sng" dirty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uk-UA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 дисципліни «Історія іспанської мови» передбачає вивчення наступних тем: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іспанської мови.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Завоювання Піренейського півострова римлянами та процес романізації іберійського населення.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Германське завоювання та германський елемент в іспанській мові.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Еволюція іспанської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арабський період.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формування та розвитку іспанської мови.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 на Піренейському півострові та їх стисла характеристика.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Перші пам’ятки кастильської мови та їх характеристика.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Діахронічний зріз іспанської мови.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Давньоіспанський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період іспанської мови.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літературних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яток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староіспанського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періоду («Пісня про мого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Сіда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69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Мови на території  Піренейського півострова під час арабського панування </a:t>
            </a:r>
            <a:r>
              <a:rPr lang="ru-RU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u="sng" dirty="0">
              <a:solidFill>
                <a:srgbClr val="893B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2731" y="1482724"/>
            <a:ext cx="6866538" cy="501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5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uk-UA" b="1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u="sng" dirty="0" err="1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uk-UA" b="1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u="sng" dirty="0" err="1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Cantar</a:t>
            </a:r>
            <a:r>
              <a:rPr lang="uk-UA" b="1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u="sng" dirty="0" err="1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uk-UA" b="1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u="sng" dirty="0" err="1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Mio</a:t>
            </a:r>
            <a:r>
              <a:rPr lang="uk-UA" b="1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b="1" u="sng" dirty="0" err="1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uk-UA" b="1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b="1" u="sng" dirty="0" err="1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давньокастильською</a:t>
            </a:r>
            <a:r>
              <a:rPr lang="uk-UA" b="1" u="sng" dirty="0">
                <a:solidFill>
                  <a:srgbClr val="893B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мовою</a:t>
            </a:r>
            <a:endParaRPr lang="ru-RU" u="sng" dirty="0">
              <a:solidFill>
                <a:srgbClr val="893B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D:\Documents\Mama\посібник ІІМ\historia anexos\Cantar de Mio Ci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13584" y="1471612"/>
            <a:ext cx="4364830" cy="50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28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394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Навчальна дисципліна: Історія іспанської мови</vt:lpstr>
      <vt:lpstr>Презентация PowerPoint</vt:lpstr>
      <vt:lpstr>Презентация PowerPoint</vt:lpstr>
      <vt:lpstr>Презентация PowerPoint</vt:lpstr>
      <vt:lpstr>Мови на території  Піренейського півострова під час арабського панування  </vt:lpstr>
      <vt:lpstr>«El Cantar del Mio Cid» давньокастильською мовою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User</cp:lastModifiedBy>
  <cp:revision>5</cp:revision>
  <dcterms:created xsi:type="dcterms:W3CDTF">2020-01-15T13:43:09Z</dcterms:created>
  <dcterms:modified xsi:type="dcterms:W3CDTF">2020-05-31T21:02:45Z</dcterms:modified>
</cp:coreProperties>
</file>